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0" r:id="rId4"/>
    <p:sldMasterId id="2147483681" r:id="rId5"/>
    <p:sldMasterId id="2147483676" r:id="rId6"/>
  </p:sldMasterIdLst>
  <p:notesMasterIdLst>
    <p:notesMasterId r:id="rId10"/>
  </p:notesMasterIdLst>
  <p:sldIdLst>
    <p:sldId id="296" r:id="rId7"/>
    <p:sldId id="297" r:id="rId8"/>
    <p:sldId id="298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custDataLst>
    <p:tags r:id="rId1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2581C4"/>
    <a:srgbClr val="29B8CE"/>
    <a:srgbClr val="69C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/>
    <p:restoredTop sz="94711"/>
  </p:normalViewPr>
  <p:slideViewPr>
    <p:cSldViewPr snapToGrid="0">
      <p:cViewPr varScale="1">
        <p:scale>
          <a:sx n="197" d="100"/>
          <a:sy n="197" d="100"/>
        </p:scale>
        <p:origin x="24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font" Target="fonts/font2.fntdata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C7CCA-92A9-7A4E-B4D2-F1F266AD1B54}" type="datetimeFigureOut">
              <a:rPr lang="de-DE" smtClean="0"/>
              <a:t>20.06.22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2AE26-B8A1-0342-8924-830E82EA40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46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18pt_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9B8C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63479" y="1877789"/>
            <a:ext cx="6228522" cy="4097338"/>
          </a:xfrm>
          <a:prstGeom prst="rect">
            <a:avLst/>
          </a:prstGeom>
          <a:solidFill>
            <a:srgbClr val="69C0AC">
              <a:alpha val="10000"/>
            </a:srgb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9B8CE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4" y="1877789"/>
            <a:ext cx="5175466" cy="4097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B8CE"/>
              </a:buClr>
              <a:buSzTx/>
              <a:buFont typeface="Courier New" panose="02070309020205020404" pitchFamily="49" charset="0"/>
              <a:buChar char="o"/>
              <a:tabLst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326BB4-C77C-2742-B87F-A2B7682A33B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95CC16D-F4EE-4942-B50E-114DCB8A01E8}" type="datetime1">
              <a:rPr lang="de-DE" smtClean="0"/>
              <a:t>20.06.22</a:t>
            </a:fld>
            <a:endParaRPr lang="en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549237-BF1E-754C-848A-FAE117E779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CA30C8-C0ED-2944-A83D-2BED99E7F4E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313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ohne Nummeri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8A05A16-AFC5-C14A-BE63-DF13D0A9FB7C}"/>
              </a:ext>
            </a:extLst>
          </p:cNvPr>
          <p:cNvSpPr txBox="1"/>
          <p:nvPr userDrawn="1"/>
        </p:nvSpPr>
        <p:spPr>
          <a:xfrm>
            <a:off x="806346" y="2718645"/>
            <a:ext cx="30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CampusOS</a:t>
            </a:r>
            <a:r>
              <a:rPr lang="de-DE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</a:t>
            </a:r>
            <a:endParaRPr lang="de-DE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495684-86E7-D944-B8D1-13382523B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97" y="3069659"/>
            <a:ext cx="7535862" cy="10906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[Partner]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2F5DA8-6166-1A42-A02D-078963B23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690" y="4558464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Speaker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EE217F0-1ED7-5F42-A470-D5A54B3B1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9316" y="2755982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4BFD219-B9EE-E74C-B4FF-08DFCD873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690" y="5082996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86CA7FB-2263-F045-BD03-8CDE4A93A8BD}" type="datetime1">
              <a:rPr lang="de-DE" smtClean="0"/>
              <a:t>15.02.22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91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ohne Nummeri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8A05A16-AFC5-C14A-BE63-DF13D0A9FB7C}"/>
              </a:ext>
            </a:extLst>
          </p:cNvPr>
          <p:cNvSpPr txBox="1"/>
          <p:nvPr userDrawn="1"/>
        </p:nvSpPr>
        <p:spPr>
          <a:xfrm>
            <a:off x="806346" y="2718645"/>
            <a:ext cx="30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CampusOS</a:t>
            </a:r>
            <a:r>
              <a:rPr lang="de-DE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</a:t>
            </a:r>
            <a:endParaRPr lang="de-DE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495684-86E7-D944-B8D1-13382523B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97" y="3069659"/>
            <a:ext cx="7535862" cy="10906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[Partner]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2F5DA8-6166-1A42-A02D-078963B23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690" y="4558464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Speaker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AC01DC65-D54D-7A41-B793-046DD455DA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54531" y="6178770"/>
            <a:ext cx="974725" cy="4556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/>
              <a:t>Partnerlogo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EE217F0-1ED7-5F42-A470-D5A54B3B1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9316" y="2755982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4BFD219-B9EE-E74C-B4FF-08DFCD873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690" y="5082996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AD978-CB16-E447-A7C7-1B86570337C6}" type="datetime1">
              <a:rPr lang="de-DE" smtClean="0"/>
              <a:t>15.02.22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670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ohne Nummeri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8A05A16-AFC5-C14A-BE63-DF13D0A9FB7C}"/>
              </a:ext>
            </a:extLst>
          </p:cNvPr>
          <p:cNvSpPr txBox="1"/>
          <p:nvPr userDrawn="1"/>
        </p:nvSpPr>
        <p:spPr>
          <a:xfrm>
            <a:off x="806346" y="2718645"/>
            <a:ext cx="30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CampusOS</a:t>
            </a:r>
            <a:r>
              <a:rPr lang="de-DE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</a:t>
            </a:r>
            <a:endParaRPr lang="de-DE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495684-86E7-D944-B8D1-13382523B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97" y="3069659"/>
            <a:ext cx="7535862" cy="10906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[Partner]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2F5DA8-6166-1A42-A02D-078963B23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690" y="4558464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Speaker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EE217F0-1ED7-5F42-A470-D5A54B3B1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9316" y="2755982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4BFD219-B9EE-E74C-B4FF-08DFCD873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690" y="5082996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AD978-CB16-E447-A7C7-1B86570337C6}" type="datetime1">
              <a:rPr lang="de-DE" smtClean="0"/>
              <a:t>15.02.22</a:t>
            </a:fld>
            <a:endParaRPr lang="de-D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A120228-BA67-EE43-AA85-F0310FD47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6188" y="5940845"/>
            <a:ext cx="885387" cy="9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4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BA72-66EB-6944-B3CC-7DF8B7CC8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lang="en-DE" sz="66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5CDC9-070E-144E-A3D5-85F25BF8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DE" sz="2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A3DB40-8D37-2B48-95AC-330E449C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96CB-226E-E94D-A89E-FFFDCBAD0D5D}" type="datetime1">
              <a:rPr lang="de-DE" smtClean="0"/>
              <a:t>20.06.22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CD7FA-07DA-D245-8760-AB0CEDA1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60FF1-FB65-A04E-B01E-FB1AF028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531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73ED-D0DA-0245-BD46-48A2C268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DE" sz="66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37564-6B61-8E49-BEA5-56442BF2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9E793-DE5B-AC40-8B91-53038689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E453-F5AE-4F46-A8E3-955844BF4FEC}" type="datetime1">
              <a:rPr lang="de-DE" smtClean="0"/>
              <a:t>20.06.22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1107A-89F4-0141-ACD5-03BB1BF9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D8F18-55CF-A24B-ABC0-1412AB4A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7987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05C7F-2CEF-ED4B-966D-49BF0D9B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5FFA-572E-2440-B579-D5EB7EFEEA8A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01689-3A33-9C4E-BF74-0CC0CFC5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75CD7-EE5E-4245-8DD2-557FCAA1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9259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vorstellung_Varian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F1B9A0-37A7-1244-A0BD-C0D2E405B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141" y="499645"/>
            <a:ext cx="2977555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7FB6EC-54B8-1041-9311-BD6DAAC46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141" y="2119095"/>
            <a:ext cx="2977555" cy="41289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60"/>
              </a:lnSpc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27B77CBC-1FE5-6F4C-B619-8F1850B4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2604" y="499644"/>
            <a:ext cx="3054350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849B1B-942B-284D-9C63-9E907F61D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3113" y="2239963"/>
            <a:ext cx="3054350" cy="3657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29B8CE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8F4B1-FA55-D64E-9269-849738B092F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B5AE269-196E-744A-B367-E8985378ADC8}" type="datetime1">
              <a:rPr lang="de-DE" smtClean="0"/>
              <a:t>20.06.22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FE7577-DC94-0742-AE8E-57BD634FC8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82BED-2D5F-A340-A527-95AC15ED8B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8776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ktvorstellung_Varian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F1B9A0-37A7-1244-A0BD-C0D2E405B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141" y="499645"/>
            <a:ext cx="2977555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7FB6EC-54B8-1041-9311-BD6DAAC46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141" y="2119095"/>
            <a:ext cx="2977555" cy="41289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60"/>
              </a:lnSpc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27B77CBC-1FE5-6F4C-B619-8F1850B4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2604" y="499644"/>
            <a:ext cx="3054350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849B1B-942B-284D-9C63-9E907F61D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3113" y="2239963"/>
            <a:ext cx="3054350" cy="3657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29B8CE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BA22C0-79FD-384D-BC5D-A95198A0DA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8287" y="499644"/>
            <a:ext cx="3222045" cy="1740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DE"/>
              <a:t>Logo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9C3179-FAFB-3340-9355-AF67412106F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1AEF186-E73E-6442-8B8D-1152DFC673DD}" type="datetime1">
              <a:rPr lang="de-DE" smtClean="0"/>
              <a:t>20.06.22</a:t>
            </a:fld>
            <a:endParaRPr lang="en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768DE1-1F16-1541-BCFA-E489644EF0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2D391F-C742-2240-889C-EE86EFDC84C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4307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vorstellung_Varian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F1B9A0-37A7-1244-A0BD-C0D2E405B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141" y="499645"/>
            <a:ext cx="2977555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7FB6EC-54B8-1041-9311-BD6DAAC46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2604" y="2431007"/>
            <a:ext cx="2977555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60"/>
              </a:lnSpc>
              <a:buFont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27B77CBC-1FE5-6F4C-B619-8F1850B4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2604" y="499644"/>
            <a:ext cx="3054350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rgbClr val="29B8C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849B1B-942B-284D-9C63-9E907F61D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1141" y="2431007"/>
            <a:ext cx="3054350" cy="36576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600"/>
              </a:lnSpc>
              <a:buClr>
                <a:schemeClr val="bg1"/>
              </a:buClr>
              <a:buFont typeface="Courier New" panose="02070309020205020404" pitchFamily="49" charset="0"/>
              <a:buChar char="o"/>
              <a:defRPr sz="2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DFA500-CC42-E742-B963-F663D467E8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01B7DB8-9D1C-DB45-989B-70686B2100DE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1FFD84-4283-C541-9D05-7419D5C28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211D27-18C9-644D-8D62-F47DE4D052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283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18pt_lang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5" y="1880128"/>
            <a:ext cx="7083778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6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26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29E0491-414A-C147-8B8A-4AF26742FA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39063" y="1879600"/>
            <a:ext cx="4452937" cy="3930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17696-6006-BC4B-A685-687C94156A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E5A34A1-05FB-9246-86CF-0C30C8553AAC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3EB7D2-5E97-5F4D-A286-F087F508D85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98819-65A0-D44D-88FB-01201035F9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88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4p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0" y="1741714"/>
            <a:ext cx="5791199" cy="41888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4" y="1866218"/>
            <a:ext cx="5559779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EADF9-D1D7-E142-9D0E-9776BD0F38A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05F5061-F14C-FD4E-8331-025C57397F52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15313-AB9F-F648-A2F7-D2C432CCE1C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EC7F9-A5EA-9647-952E-B66EBD1C7C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1075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0pt_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69C0A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69C0A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5" y="1880128"/>
            <a:ext cx="11291834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5C914-50DE-DE42-A5D8-3F9F1A876F2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0B184-BBCE-D348-A039-82CC9FF3BD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3226B-A49F-4F49-AC04-72B57D397C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526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4pt_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5" y="1880128"/>
            <a:ext cx="11291834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E5E13-EFD1-D044-99F3-C44D55DD503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8CC9E5C-D344-9941-9829-545E63B5DF63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5718B-DC4A-E149-85F3-6F6E3941DCB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85C38-6527-1543-BEE1-0CE3FA2185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3741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18pt_Bild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66218"/>
            <a:ext cx="6851650" cy="4097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08789" y="1880128"/>
            <a:ext cx="4413250" cy="4097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E7FD2-702D-F34C-967F-821878A4E28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4E064BB-43C6-8C4D-B94C-58AF733F5A85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4BC42-F6E9-4844-913B-1BA5CB74714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B1446-E330-0144-AF30-D7A88DCE64D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926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4p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66218"/>
            <a:ext cx="6851650" cy="4097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08789" y="1880128"/>
            <a:ext cx="4413250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26FBC-4B4B-D74B-B03B-40B37631431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878EC1B-AA02-9F46-9049-8F694A026877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7E85B-9ED2-874F-8CBD-37CA0812A3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14642-D53C-B240-86E2-239E1F78D2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55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_20p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6" y="1880128"/>
            <a:ext cx="5665794" cy="39308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Tx/>
              <a:buNone/>
              <a:tabLst/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.</a:t>
            </a:r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6D7F273-D804-8E48-8808-7A112F37B0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2636" y="1741714"/>
            <a:ext cx="5799363" cy="41888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F1553-BF85-6149-8003-3996F302D9A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C70133C-7BBC-2243-8E68-5BB8EA0647D1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8AA0B-D7EE-004B-B37B-70CD311B6D1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58BD40-E98B-C143-8C6E-1A4AF7003BE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92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_20p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6122" y="1904655"/>
            <a:ext cx="5665794" cy="39308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Tx/>
              <a:buNone/>
              <a:tabLst/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.</a:t>
            </a:r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6D7F273-D804-8E48-8808-7A112F37B0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4656"/>
            <a:ext cx="5799363" cy="3930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7A3FD-4B1B-1743-8FA8-E7733A1F1D8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647B8E6-F8E2-464A-B0A4-6E8A2ACFFC2E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B6DE4-5BBF-F742-9389-386F95B71B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FD949D-22F1-4D4C-AF8E-C813C0DAB4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55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CC8B3-2865-2447-854A-FA8A224C5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40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581C4"/>
                </a:solidFill>
              </a:defRPr>
            </a:lvl1pPr>
          </a:lstStyle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Grafik 9">
            <a:extLst>
              <a:ext uri="{FF2B5EF4-FFF2-40B4-BE49-F238E27FC236}">
                <a16:creationId xmlns:a16="http://schemas.microsoft.com/office/drawing/2014/main" id="{9717D646-ACBC-1148-BA2B-FC61681192C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277159" y="6225806"/>
            <a:ext cx="1578695" cy="365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B4BE5-A3B4-3945-8854-F1C8880B5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7883" y="6217661"/>
            <a:ext cx="119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AD996-76FE-2A4C-99B1-412C5D8D9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146" y="6217816"/>
            <a:ext cx="103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4D730FBE-7FE6-2B43-95A2-84C1C82DE1AB}" type="datetime1">
              <a:rPr lang="de-DE" smtClean="0"/>
              <a:t>20.06.22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1463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70" r:id="rId3"/>
    <p:sldLayoutId id="2147483667" r:id="rId4"/>
    <p:sldLayoutId id="2147483671" r:id="rId5"/>
    <p:sldLayoutId id="2147483661" r:id="rId6"/>
    <p:sldLayoutId id="2147483666" r:id="rId7"/>
    <p:sldLayoutId id="2147483674" r:id="rId8"/>
    <p:sldLayoutId id="214748367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CE8748E1-3038-F344-9BAE-D96272A4B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35" t="16347" r="11615" b="4498"/>
          <a:stretch/>
        </p:blipFill>
        <p:spPr>
          <a:xfrm>
            <a:off x="0" y="0"/>
            <a:ext cx="12192000" cy="59329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ED8665-1C3D-0C48-860C-883B84C954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7850" y="379727"/>
            <a:ext cx="768783" cy="917237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6900F21B-AD71-3B4A-B842-3A68EB18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40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581C4"/>
                </a:solidFill>
              </a:defRPr>
            </a:lvl1pPr>
          </a:lstStyle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Grafik 9">
            <a:extLst>
              <a:ext uri="{FF2B5EF4-FFF2-40B4-BE49-F238E27FC236}">
                <a16:creationId xmlns:a16="http://schemas.microsoft.com/office/drawing/2014/main" id="{C948A3CC-C940-414A-8B4C-49409DFBBD9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277159" y="6225806"/>
            <a:ext cx="1578695" cy="365125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29AD48A-3BCC-D542-816C-AEEF68A2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7883" y="6217661"/>
            <a:ext cx="119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08D94A-2C2F-884E-BBAB-D58E40AF1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146" y="6217816"/>
            <a:ext cx="103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9D37A616-8E74-5C48-946F-52DD291E3BF3}" type="datetime1">
              <a:rPr lang="de-DE" smtClean="0"/>
              <a:t>20.06.22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020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9" r:id="rId2"/>
    <p:sldLayoutId id="2147483690" r:id="rId3"/>
    <p:sldLayoutId id="2147483682" r:id="rId4"/>
    <p:sldLayoutId id="2147483684" r:id="rId5"/>
    <p:sldLayoutId id="214748368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4">
            <a:extLst>
              <a:ext uri="{FF2B5EF4-FFF2-40B4-BE49-F238E27FC236}">
                <a16:creationId xmlns:a16="http://schemas.microsoft.com/office/drawing/2014/main" id="{64071A1B-1F51-A548-88FB-B53C3617A383}"/>
              </a:ext>
            </a:extLst>
          </p:cNvPr>
          <p:cNvSpPr/>
          <p:nvPr userDrawn="1"/>
        </p:nvSpPr>
        <p:spPr>
          <a:xfrm>
            <a:off x="-1" y="0"/>
            <a:ext cx="8153401" cy="6858000"/>
          </a:xfrm>
          <a:prstGeom prst="rect">
            <a:avLst/>
          </a:prstGeom>
          <a:solidFill>
            <a:srgbClr val="29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DCB1B58E-8722-854C-929C-E192F956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298" r="25136"/>
          <a:stretch/>
        </p:blipFill>
        <p:spPr>
          <a:xfrm>
            <a:off x="0" y="0"/>
            <a:ext cx="4038600" cy="6858000"/>
          </a:xfrm>
          <a:prstGeom prst="rect">
            <a:avLst/>
          </a:prstGeom>
        </p:spPr>
      </p:pic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85C8827-2838-514F-B0DE-703A8F81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40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3B7A7AF0-4FDC-3A48-BA8D-A1941E684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277159" y="6225806"/>
            <a:ext cx="1578695" cy="365125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E3CC1A8-6D9C-FA4A-BA19-51859F3F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7883" y="6217661"/>
            <a:ext cx="119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DE" sz="1200" b="1" kern="1200" smtClean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B4406E8-C8D7-9647-8228-4D65A4FDC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146" y="6217816"/>
            <a:ext cx="103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DE" sz="1200" b="1" kern="1200" smtClean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990E1623-904A-374C-9951-D65043E8EBD2}" type="datetime1">
              <a:rPr lang="de-DE" smtClean="0"/>
              <a:t>20.06.22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941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veric-project.org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6AA5-9050-B44D-3C85-1F9CE172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14AB-264A-7BF3-96D1-C00B80A911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08F66-A4C3-A21A-A8AE-2E04E202DF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7BF88-5831-B69D-8ABB-BF61BC6D4F6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17935-694F-031D-DC37-C002FAED80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Prof. Dr.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55ED9-6301-476C-DF3F-8BA7BC4F2B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1</a:t>
            </a:fld>
            <a:endParaRPr lang="en-DE"/>
          </a:p>
        </p:txBody>
      </p:sp>
      <p:pic>
        <p:nvPicPr>
          <p:cNvPr id="14" name="Picture 13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DCD8915A-6BC8-503B-C302-560EC6176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1"/>
          <a:stretch/>
        </p:blipFill>
        <p:spPr>
          <a:xfrm>
            <a:off x="0" y="0"/>
            <a:ext cx="12192000" cy="71712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EB078B-7AA7-AED5-DF17-3318E33B8C06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985FAB-4FD1-2FF0-323C-819798A2ADC6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7" name="Google Shape;9;p1">
              <a:extLst>
                <a:ext uri="{FF2B5EF4-FFF2-40B4-BE49-F238E27FC236}">
                  <a16:creationId xmlns:a16="http://schemas.microsoft.com/office/drawing/2014/main" id="{F8EE6A53-5938-264A-C21C-0C426918CBC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24EE55-8A38-D8A0-C12E-A33BB65A9D11}"/>
              </a:ext>
            </a:extLst>
          </p:cNvPr>
          <p:cNvSpPr txBox="1"/>
          <p:nvPr/>
        </p:nvSpPr>
        <p:spPr>
          <a:xfrm>
            <a:off x="3859286" y="811053"/>
            <a:ext cx="529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Middleware for Automated use of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Edge Resources In Campus networks</a:t>
            </a:r>
            <a:endParaRPr lang="en-DE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6EF092-4543-8015-02DD-F7D32DE65740}"/>
              </a:ext>
            </a:extLst>
          </p:cNvPr>
          <p:cNvSpPr/>
          <p:nvPr/>
        </p:nvSpPr>
        <p:spPr>
          <a:xfrm>
            <a:off x="3667226" y="6406756"/>
            <a:ext cx="8524774" cy="76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26" name="Picture 2" descr="NVL Logo">
            <a:extLst>
              <a:ext uri="{FF2B5EF4-FFF2-40B4-BE49-F238E27FC236}">
                <a16:creationId xmlns:a16="http://schemas.microsoft.com/office/drawing/2014/main" id="{672448BB-D0C3-7DDF-682F-F92EAB9A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46" y="6446564"/>
            <a:ext cx="2572819" cy="10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antaro Logo">
            <a:extLst>
              <a:ext uri="{FF2B5EF4-FFF2-40B4-BE49-F238E27FC236}">
                <a16:creationId xmlns:a16="http://schemas.microsoft.com/office/drawing/2014/main" id="{7FAB1BF8-46F9-CA0E-17B9-91D16DB8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55" y="6528773"/>
            <a:ext cx="1691675" cy="5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SE Logo">
            <a:extLst>
              <a:ext uri="{FF2B5EF4-FFF2-40B4-BE49-F238E27FC236}">
                <a16:creationId xmlns:a16="http://schemas.microsoft.com/office/drawing/2014/main" id="{BB67D81B-8689-BEFC-DDAA-0A752704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57" y="6489934"/>
            <a:ext cx="1691677" cy="5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SA Logo">
            <a:extLst>
              <a:ext uri="{FF2B5EF4-FFF2-40B4-BE49-F238E27FC236}">
                <a16:creationId xmlns:a16="http://schemas.microsoft.com/office/drawing/2014/main" id="{5B86E753-FD47-DB58-B7A4-86D069C6F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28" y="6663367"/>
            <a:ext cx="2861381" cy="39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515AB2-08A1-97A2-809A-1D66E097AC5D}"/>
              </a:ext>
            </a:extLst>
          </p:cNvPr>
          <p:cNvSpPr txBox="1"/>
          <p:nvPr/>
        </p:nvSpPr>
        <p:spPr>
          <a:xfrm>
            <a:off x="9627219" y="6037323"/>
            <a:ext cx="256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linkClick r:id="rId8"/>
              </a:rPr>
              <a:t>www.maveric-project.org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5478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FCF0-C363-FF7D-F60B-818DC943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3EACE-FD51-3DF6-111B-E6277BE505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Middleware for Automated use of Edge Resources In Campus networks</a:t>
            </a:r>
          </a:p>
          <a:p>
            <a:endParaRPr lang="en-GB" dirty="0"/>
          </a:p>
          <a:p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17657-038B-954D-BAC4-CFE2559F0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0205" y="1706878"/>
            <a:ext cx="6539614" cy="4510628"/>
          </a:xfrm>
        </p:spPr>
        <p:txBody>
          <a:bodyPr/>
          <a:lstStyle/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Challenges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Difficult radio environments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Unstable backhaul, Pop-Up networks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Adequate robust application support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Ubiquitous access to online resources (manuals etc.)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Application proxies (edge computing)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Automatic distribution of application proxies and state synchronization after disconnections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Support for heterogeneous deployments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5G (ORAN, BBU+RRU), LTE, WLAN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Assess technical and economic case for ORAN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Security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Zero-Trust needed for radio network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Secure integration into enterprise networks</a:t>
            </a:r>
            <a:br>
              <a:rPr lang="en-GB" dirty="0"/>
            </a:br>
            <a:r>
              <a:rPr lang="en-GB" dirty="0"/>
              <a:t>and AAA infrastructure</a:t>
            </a:r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E182F-C756-3160-F334-B96691FED2F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85AD0-E4F6-2432-A81A-A57F0CD102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86C-AC3D-4B9A-F8D3-77AEC2DE7C6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2</a:t>
            </a:fld>
            <a:endParaRPr lang="en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7123D3-3448-3C11-CD0B-D18A20B4FEF3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0679D8-6C2C-90E2-B10D-DDC0D8BB574B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0" name="Google Shape;9;p1">
              <a:extLst>
                <a:ext uri="{FF2B5EF4-FFF2-40B4-BE49-F238E27FC236}">
                  <a16:creationId xmlns:a16="http://schemas.microsoft.com/office/drawing/2014/main" id="{0148525F-1B57-DECB-5314-DC42108A4F0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D8620-92CA-35FE-34D0-14BFBC47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819" y="1933668"/>
            <a:ext cx="5222180" cy="40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1FF3-06D9-A348-7AC5-BDC5DD47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8F020-F52A-044E-4052-D92685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09A52-A3E9-F7D1-0AD5-294F753CFB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DE" dirty="0"/>
              <a:t>Ubiquitous coverage for “always-on” access</a:t>
            </a:r>
          </a:p>
          <a:p>
            <a:pPr lvl="1"/>
            <a:r>
              <a:rPr lang="en-GB" dirty="0"/>
              <a:t>W</a:t>
            </a:r>
            <a:r>
              <a:rPr lang="en-DE" dirty="0"/>
              <a:t>hole campus</a:t>
            </a:r>
          </a:p>
          <a:p>
            <a:pPr lvl="1"/>
            <a:r>
              <a:rPr lang="en-DE" dirty="0"/>
              <a:t>General-purpose networking</a:t>
            </a:r>
          </a:p>
          <a:p>
            <a:pPr marL="457200" indent="-457200">
              <a:buFont typeface="+mj-lt"/>
              <a:buAutoNum type="arabicPeriod"/>
            </a:pPr>
            <a:r>
              <a:rPr lang="en-DE" dirty="0"/>
              <a:t>Ship in construction (in dock, at pier)</a:t>
            </a:r>
          </a:p>
          <a:p>
            <a:pPr lvl="1"/>
            <a:r>
              <a:rPr lang="en-DE" dirty="0"/>
              <a:t>In-ship connectivity</a:t>
            </a:r>
          </a:p>
          <a:p>
            <a:pPr lvl="1"/>
            <a:r>
              <a:rPr lang="en-DE" dirty="0"/>
              <a:t>Difficult radio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DE" dirty="0"/>
              <a:t>Ship in test operation</a:t>
            </a:r>
          </a:p>
          <a:p>
            <a:pPr lvl="1"/>
            <a:r>
              <a:rPr lang="en-DE" dirty="0"/>
              <a:t>Pop-up Network</a:t>
            </a:r>
          </a:p>
          <a:p>
            <a:pPr lvl="1"/>
            <a:r>
              <a:rPr lang="en-DE" dirty="0"/>
              <a:t>Challenged or non-existant backhaul</a:t>
            </a:r>
          </a:p>
          <a:p>
            <a:pPr marL="457200" indent="-457200">
              <a:buFont typeface="+mj-lt"/>
              <a:buAutoNum type="arabicPeriod"/>
            </a:pPr>
            <a:r>
              <a:rPr lang="en-DE" dirty="0"/>
              <a:t>Potentially: multi-site operation with roaming (later)</a:t>
            </a:r>
          </a:p>
          <a:p>
            <a:pPr lvl="1"/>
            <a:endParaRPr lang="en-DE" dirty="0"/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F78F8-FBD6-4A57-E393-AC2E7B50DAA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5A2BE-B640-F160-846D-6FCE51D9B6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3</a:t>
            </a:fld>
            <a:endParaRPr lang="en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F07A67-7BEF-5231-5AB9-217BD7D979DE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7376FF-23ED-2CD0-A698-D8E262DE7FA4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0" name="Google Shape;9;p1">
              <a:extLst>
                <a:ext uri="{FF2B5EF4-FFF2-40B4-BE49-F238E27FC236}">
                  <a16:creationId xmlns:a16="http://schemas.microsoft.com/office/drawing/2014/main" id="{E1DAD384-A6A6-89B7-702D-C308408F26C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DFAB256-6739-B39D-76A8-20520185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819" y="1933668"/>
            <a:ext cx="5222180" cy="4057048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292F765-2052-87EB-96A8-F6B80720BA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63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kBAQEBAQEBAQEBAQEBAQIAAAAAAAAAAwAAAAMAAAAA/////wQAJwwAAAAAAAAAAAAAIAD///////////////8AAAD///////////////8DAAAAAwD///////8DAAAAAw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5UVJd2UfU1BkRSfhL3kMBwFAAAAAAADAAAAAwADAAAAAQADAAAAAwD///////8DAAAAAAD///////8DAAIA////////BAAAAAMAEAALNrOYrK4onkKaEN6djsKIkgUAAAABAAMAAAAAAAMAAAAC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MwLAAAAAAAAAAAAACAB////////////////AAAA////////////////BAAAAAMA////////BAAAAAMA////////BAAAAAMA////////BAAAAAMA////////BAAAAAMA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CQEDAAAAAwD///////8lAAZMaW5rZWRTaGFwZVByZXNlbnRhdGlvblNldHRpbmdzRGF0YV8wBQAAAAEABAAAAAAABAAAAAIABAAAAAAA////////BAAAAAAA////////BAAAAAAA////////BAAAAAAA////////BAAAAAAA////////BAAAAAAA////////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JUVJd2UfU1BkRSfhL3kMBwDRGF0YQAbAAAABExpbmtlZFNoYXBlRGF0YQAFAAAAAAACTmFtZQAZAAAATGlua2VkU2hhcGVzRGF0YVByb3BlcnR5ABBWZXJzaW9uAAAAAAAJTGFzdFdyaXRlAJXclxqBAQAAAAEA/////8YAxgAAAAVfaWQAEAAAAAQ2s5isriieQpoQ3p2OwoiSA0RhdGEAUwAAAAhQcmVzZW50YXRpb25TY2FubmVkRm9yTGlua2VkU2hhcGVzAAECTnVtYmVyRm9ybWF0U2VwYXJhdG9yTW9kZQAKAAAAQXV0b21hdGljAAACTmFtZQAkAAAATGlua2VkU2hhcGVQcmVzZW50YXRpb25TZXR0aW5nc0RhdGEAEFZlcnNpb24AAAAAAAlMYXN0V3JpdGUAGd2XGo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</p:tagLst>
</file>

<file path=ppt/theme/theme1.xml><?xml version="1.0" encoding="utf-8"?>
<a:theme xmlns:a="http://schemas.openxmlformats.org/drawingml/2006/main" name="CampusOS blue footer">
  <a:themeElements>
    <a:clrScheme name="Campus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B8CE"/>
      </a:accent1>
      <a:accent2>
        <a:srgbClr val="69C0AC"/>
      </a:accent2>
      <a:accent3>
        <a:srgbClr val="2481C3"/>
      </a:accent3>
      <a:accent4>
        <a:srgbClr val="EC6608"/>
      </a:accent4>
      <a:accent5>
        <a:srgbClr val="9185BE"/>
      </a:accent5>
      <a:accent6>
        <a:srgbClr val="009879"/>
      </a:accent6>
      <a:hlink>
        <a:srgbClr val="003369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pus_OS_Präsentation" id="{D16BE346-2600-0C46-BAF5-291B3EA8D8B1}" vid="{FF36ABD0-73D9-6042-87EC-ACB3B375416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mpusOS background">
  <a:themeElements>
    <a:clrScheme name="Campus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B8CE"/>
      </a:accent1>
      <a:accent2>
        <a:srgbClr val="69C0AC"/>
      </a:accent2>
      <a:accent3>
        <a:srgbClr val="2481C3"/>
      </a:accent3>
      <a:accent4>
        <a:srgbClr val="EC6608"/>
      </a:accent4>
      <a:accent5>
        <a:srgbClr val="9185BE"/>
      </a:accent5>
      <a:accent6>
        <a:srgbClr val="009879"/>
      </a:accent6>
      <a:hlink>
        <a:srgbClr val="003369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pus_OS_Präsentation" id="{D16BE346-2600-0C46-BAF5-291B3EA8D8B1}" vid="{FF36ABD0-73D9-6042-87EC-ACB3B375416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A2166F3854FD42B3AE2BBE3E9D11C5" ma:contentTypeVersion="11" ma:contentTypeDescription="Ein neues Dokument erstellen." ma:contentTypeScope="" ma:versionID="c0ba55a39a90021cfa0ec6ede749f698">
  <xsd:schema xmlns:xsd="http://www.w3.org/2001/XMLSchema" xmlns:xs="http://www.w3.org/2001/XMLSchema" xmlns:p="http://schemas.microsoft.com/office/2006/metadata/properties" xmlns:ns2="9601307d-a2af-4a2f-8853-9d415cace894" xmlns:ns3="e0b9e473-42ad-473a-8fdd-9e47f1e1014b" targetNamespace="http://schemas.microsoft.com/office/2006/metadata/properties" ma:root="true" ma:fieldsID="cc040362a334143a72d35d78eb8df591" ns2:_="" ns3:_="">
    <xsd:import namespace="9601307d-a2af-4a2f-8853-9d415cace894"/>
    <xsd:import namespace="e0b9e473-42ad-473a-8fdd-9e47f1e101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1307d-a2af-4a2f-8853-9d415cace8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9e473-42ad-473a-8fdd-9e47f1e10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329E17-3424-491C-80B0-7DB0A038C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DEBF63-9FAD-4A7A-9BD9-20FDC42F6294}">
  <ds:schemaRefs>
    <ds:schemaRef ds:uri="e0b9e473-42ad-473a-8fdd-9e47f1e1014b"/>
    <ds:schemaRef ds:uri="http://schemas.microsoft.com/office/infopath/2007/PartnerControls"/>
    <ds:schemaRef ds:uri="9601307d-a2af-4a2f-8853-9d415cace894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30977B0-FD4D-4685-9ECE-379C2AC9C99E}">
  <ds:schemaRefs>
    <ds:schemaRef ds:uri="9601307d-a2af-4a2f-8853-9d415cace894"/>
    <ds:schemaRef ds:uri="e0b9e473-42ad-473a-8fdd-9e47f1e101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6</TotalTime>
  <Words>179</Words>
  <Application>Microsoft Macintosh PowerPoint</Application>
  <PresentationFormat>Widescreen</PresentationFormat>
  <Paragraphs>38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Calibri</vt:lpstr>
      <vt:lpstr>Arial</vt:lpstr>
      <vt:lpstr>Courier New</vt:lpstr>
      <vt:lpstr>Calibri Light</vt:lpstr>
      <vt:lpstr>CampusOS blue footer</vt:lpstr>
      <vt:lpstr>Custom Design</vt:lpstr>
      <vt:lpstr>CampusOS background</vt:lpstr>
      <vt:lpstr>PowerPoint Presentation</vt:lpstr>
      <vt:lpstr>Objectives</vt:lpstr>
      <vt:lpstr>Use Cases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Julius Schulz-Zander</dc:creator>
  <cp:keywords/>
  <dc:description/>
  <cp:lastModifiedBy>Dirk Kutscher</cp:lastModifiedBy>
  <cp:revision>31</cp:revision>
  <dcterms:created xsi:type="dcterms:W3CDTF">2022-02-10T13:48:10Z</dcterms:created>
  <dcterms:modified xsi:type="dcterms:W3CDTF">2022-06-20T11:21:27Z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0x01010076A2166F3854FD42B3AE2BBE3E9D11C5</vt:lpwstr>
  </property>
  <property fmtid="{D5CDD505-2E9C-101B-9397-08002B2CF9AE}" pid="3" name="MSIP_Label_a59b6cd5-d141-4a33-8bf1-0ca04484304f_Enabled">
    <vt:lpwstr>true</vt:lpwstr>
  </property>
  <property fmtid="{D5CDD505-2E9C-101B-9397-08002B2CF9AE}" pid="4" name="MSIP_Label_a59b6cd5-d141-4a33-8bf1-0ca04484304f_SetDate">
    <vt:lpwstr>2022-06-03T12:20:23Z</vt:lpwstr>
  </property>
  <property fmtid="{D5CDD505-2E9C-101B-9397-08002B2CF9AE}" pid="5" name="MSIP_Label_a59b6cd5-d141-4a33-8bf1-0ca04484304f_Method">
    <vt:lpwstr>Standard</vt:lpwstr>
  </property>
  <property fmtid="{D5CDD505-2E9C-101B-9397-08002B2CF9AE}" pid="6" name="MSIP_Label_a59b6cd5-d141-4a33-8bf1-0ca04484304f_Name">
    <vt:lpwstr>restricted-default</vt:lpwstr>
  </property>
  <property fmtid="{D5CDD505-2E9C-101B-9397-08002B2CF9AE}" pid="7" name="MSIP_Label_a59b6cd5-d141-4a33-8bf1-0ca04484304f_SiteId">
    <vt:lpwstr>38ae3bcd-9579-4fd4-adda-b42e1495d55a</vt:lpwstr>
  </property>
  <property fmtid="{D5CDD505-2E9C-101B-9397-08002B2CF9AE}" pid="8" name="MSIP_Label_a59b6cd5-d141-4a33-8bf1-0ca04484304f_ActionId">
    <vt:lpwstr>6850f9d8-cdff-455a-a2f4-8de6b298beb1</vt:lpwstr>
  </property>
  <property fmtid="{D5CDD505-2E9C-101B-9397-08002B2CF9AE}" pid="9" name="MSIP_Label_a59b6cd5-d141-4a33-8bf1-0ca04484304f_ContentBits">
    <vt:lpwstr>0</vt:lpwstr>
  </property>
  <property fmtid="{D5CDD505-2E9C-101B-9397-08002B2CF9AE}" pid="10" name="Document_Confidentiality">
    <vt:lpwstr>Restricted</vt:lpwstr>
  </property>
</Properties>
</file>